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B8A251FA-FF3D-4E0C-928F-AAF03575E4D6}">
  <a:tblStyle styleId="{B8A251FA-FF3D-4E0C-928F-AAF03575E4D6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123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0879346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فارغ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عنوان ونص عمودي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عنوان ونص عموديان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شريحة عنوان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عنوان ومحتوى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عنوان المقطع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محتويين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مقارنة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عنوان فقط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محتوى ذو تسمية توضيحية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صورة ذو تسمية توضيحية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1454727" y="533400"/>
            <a:ext cx="6248400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1" u="none" strike="noStrike" cap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جامعة</a:t>
            </a:r>
            <a:r>
              <a:rPr lang="en-US" sz="2400" b="1" i="1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1" u="none" strike="noStrike" cap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البصرة</a:t>
            </a:r>
            <a:r>
              <a:rPr lang="en-US" sz="2400" b="1" i="1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1" u="none" strike="noStrike" cap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كلية</a:t>
            </a:r>
            <a:r>
              <a:rPr lang="en-US" sz="2400" b="1" i="1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1" u="none" strike="noStrike" cap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التربية</a:t>
            </a:r>
            <a:r>
              <a:rPr lang="en-US" sz="2400" b="1" i="1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1" u="none" strike="noStrike" cap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للبنات</a:t>
            </a:r>
            <a:r>
              <a:rPr lang="en-US" sz="2400" b="1" i="1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1" u="none" strike="noStrike" cap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قسم</a:t>
            </a:r>
            <a:r>
              <a:rPr lang="en-US" sz="2400" b="1" i="1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1" u="none" strike="noStrike" cap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العلوم</a:t>
            </a:r>
            <a:r>
              <a:rPr lang="en-US" sz="2400" b="1" i="1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1" u="none" strike="noStrike" cap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التربوية</a:t>
            </a:r>
            <a:r>
              <a:rPr lang="en-US" sz="2400" b="1" i="1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1" u="none" strike="noStrike" cap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والنفسية</a:t>
            </a:r>
            <a:r>
              <a:rPr lang="en-US" sz="2400" b="1" i="1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400" b="1" i="1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465668" y="2286000"/>
            <a:ext cx="8068732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محاضرات</a:t>
            </a:r>
            <a:r>
              <a:rPr lang="en-US" sz="3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مادة</a:t>
            </a:r>
            <a:r>
              <a:rPr lang="en-US" sz="3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الاحصاء</a:t>
            </a:r>
            <a:r>
              <a:rPr lang="en-US" sz="3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الاستدلالي</a:t>
            </a:r>
            <a:r>
              <a:rPr lang="en-US" sz="3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– </a:t>
            </a:r>
            <a:r>
              <a:rPr lang="en-US" sz="3200" b="1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تحليل</a:t>
            </a:r>
            <a:r>
              <a:rPr lang="en-US" sz="3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التباين</a:t>
            </a:r>
            <a:r>
              <a:rPr lang="en-US" sz="3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الاحادي</a:t>
            </a:r>
            <a:r>
              <a:rPr lang="en-US" sz="3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 - </a:t>
            </a:r>
            <a:r>
              <a:rPr lang="en-US" sz="3200" b="1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المرحلة</a:t>
            </a:r>
            <a:r>
              <a:rPr lang="en-US" sz="3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الثالثة</a:t>
            </a:r>
            <a:r>
              <a:rPr lang="en-US" sz="3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– </a:t>
            </a:r>
            <a:r>
              <a:rPr lang="en-US" sz="3200" b="1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م.م</a:t>
            </a:r>
            <a:r>
              <a:rPr lang="en-US" sz="3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3200" b="1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نداء</a:t>
            </a:r>
            <a:r>
              <a:rPr lang="en-US" sz="3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قاسم</a:t>
            </a:r>
            <a:r>
              <a:rPr lang="en-US" sz="3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محمد</a:t>
            </a:r>
            <a:r>
              <a:rPr lang="en-US" sz="3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1343891" y="5029200"/>
            <a:ext cx="6629400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1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المحاضرة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الثالثة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1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الكورس</a:t>
            </a:r>
            <a:r>
              <a:rPr lang="en-US" sz="2800" b="1" i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الثاني</a:t>
            </a:r>
            <a:endParaRPr sz="2800" b="1" i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2800" b="1" i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3"/>
          <p:cNvSpPr txBox="1"/>
          <p:nvPr/>
        </p:nvSpPr>
        <p:spPr>
          <a:xfrm>
            <a:off x="838200" y="381000"/>
            <a:ext cx="7543800" cy="156966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373" t="-3500" r="-1212" b="-7392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64" name="Google Shape;164;p23"/>
          <p:cNvSpPr/>
          <p:nvPr/>
        </p:nvSpPr>
        <p:spPr>
          <a:xfrm>
            <a:off x="838200" y="2286000"/>
            <a:ext cx="7010399" cy="769891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3174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65" name="Google Shape;165;p23"/>
          <p:cNvSpPr/>
          <p:nvPr/>
        </p:nvSpPr>
        <p:spPr>
          <a:xfrm>
            <a:off x="1028699" y="3474127"/>
            <a:ext cx="7086599" cy="769891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-3174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66" name="Google Shape;166;p23"/>
          <p:cNvSpPr/>
          <p:nvPr/>
        </p:nvSpPr>
        <p:spPr>
          <a:xfrm>
            <a:off x="990600" y="4680711"/>
            <a:ext cx="7162799" cy="759952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-3999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72" name="Google Shape;172;p24"/>
              <p:cNvGraphicFramePr/>
              <p:nvPr>
                <p:extLst>
                  <p:ext uri="{D42A27DB-BD31-4B8C-83A1-F6EECF244321}">
                    <p14:modId xmlns:p14="http://schemas.microsoft.com/office/powerpoint/2010/main" val="1801481279"/>
                  </p:ext>
                </p:extLst>
              </p:nvPr>
            </p:nvGraphicFramePr>
            <p:xfrm>
              <a:off x="372533" y="999066"/>
              <a:ext cx="8458225" cy="4978926"/>
            </p:xfrm>
            <a:graphic>
              <a:graphicData uri="http://schemas.openxmlformats.org/drawingml/2006/table">
                <a:tbl>
                  <a:tblPr firstRow="1" bandRow="1">
                    <a:noFill/>
                    <a:tableStyleId>{B8A251FA-FF3D-4E0C-928F-AAF03575E4D6}</a:tableStyleId>
                  </a:tblPr>
                  <a:tblGrid>
                    <a:gridCol w="1691650"/>
                    <a:gridCol w="1691650"/>
                    <a:gridCol w="1950725"/>
                    <a:gridCol w="1432550"/>
                    <a:gridCol w="1691650"/>
                  </a:tblGrid>
                  <a:tr h="640075"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 dirty="0" err="1"/>
                            <a:t>مصادر</a:t>
                          </a:r>
                          <a:r>
                            <a:rPr lang="en-US" sz="1800" dirty="0"/>
                            <a:t> </a:t>
                          </a:r>
                          <a:r>
                            <a:rPr lang="en-US" sz="1800" dirty="0" err="1"/>
                            <a:t>التباين</a:t>
                          </a:r>
                          <a:r>
                            <a:rPr lang="en-US" sz="1800" dirty="0"/>
                            <a:t> </a:t>
                          </a:r>
                          <a:endParaRPr sz="1800" dirty="0"/>
                        </a:p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 dirty="0"/>
                            <a:t>S.V</a:t>
                          </a:r>
                          <a:endParaRPr sz="1800" dirty="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مجموع المربعات </a:t>
                          </a:r>
                          <a:endParaRPr/>
                        </a:p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 S.S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درجات الحرية </a:t>
                          </a:r>
                          <a:endParaRPr sz="1800"/>
                        </a:p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df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متوسط المربعات </a:t>
                          </a:r>
                          <a:endParaRPr sz="1800"/>
                        </a:p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M.S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النسبة الفائية</a:t>
                          </a:r>
                          <a:endParaRPr sz="1800"/>
                        </a:p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f 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</a:tr>
                  <a:tr h="1176150"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 dirty="0" smtClean="0"/>
                            <a:t>b</a:t>
                          </a:r>
                          <a:endParaRPr sz="1800" dirty="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14.8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sz="1800" dirty="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 dirty="0" smtClean="0"/>
                            <a:t>7.4</a:t>
                          </a:r>
                          <a:endParaRPr sz="1800" dirty="0"/>
                        </a:p>
                      </a:txBody>
                      <a:tcPr marL="91450" marR="91450" marT="45725" marB="45725"/>
                    </a:tc>
                    <a:tc rowSpan="3"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 dirty="0" smtClean="0"/>
                            <a:t>F=8.222</a:t>
                          </a:r>
                          <a:endParaRPr sz="1800" dirty="0"/>
                        </a:p>
                      </a:txBody>
                      <a:tcPr marL="91450" marR="91450" marT="45725" marB="45725"/>
                    </a:tc>
                  </a:tr>
                  <a:tr h="1444175"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 dirty="0" smtClean="0"/>
                            <a:t>w</a:t>
                          </a:r>
                          <a:endParaRPr sz="1800" dirty="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10.8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IQ" sz="18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𝑑𝑓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𝑤</m:t>
                                    </m:r>
                                  </m:sub>
                                </m:sSub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18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𝑑𝑓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𝑇</m:t>
                                    </m:r>
                                  </m:sub>
                                </m:sSub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18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𝑑𝑓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𝑏</m:t>
                                    </m:r>
                                  </m:sub>
                                </m:sSub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14</m:t>
                                </m:r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sz="1800" dirty="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 dirty="0" smtClean="0"/>
                            <a:t>0.9</a:t>
                          </a:r>
                          <a:endParaRPr sz="1800" dirty="0"/>
                        </a:p>
                      </a:txBody>
                      <a:tcPr marL="91450" marR="91450" marT="45725" marB="45725"/>
                    </a:tc>
                    <a:tc vMerge="1"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/>
                    </a:tc>
                  </a:tr>
                  <a:tr h="1169850"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 dirty="0" smtClean="0"/>
                            <a:t>T</a:t>
                          </a:r>
                          <a:endParaRPr sz="1800" dirty="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 dirty="0" smtClean="0"/>
                            <a:t>25.6</a:t>
                          </a:r>
                          <a:endParaRPr sz="1800" dirty="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IQ" sz="18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ar-IQ" sz="1800" b="0" i="1" smtClean="0">
                                        <a:latin typeface="Cambria Math"/>
                                      </a:rPr>
                                      <m:t>𝑑𝑓</m:t>
                                    </m:r>
                                  </m:e>
                                  <m:sub>
                                    <m:r>
                                      <a:rPr lang="ar-IQ" sz="1800" b="0" i="1" smtClean="0">
                                        <a:latin typeface="Cambria Math"/>
                                      </a:rPr>
                                      <m:t>𝑇</m:t>
                                    </m:r>
                                  </m:sub>
                                </m:sSub>
                                <m:r>
                                  <a:rPr lang="ar-IQ" sz="1800" b="0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ar-IQ" sz="1800" b="0" i="1" smtClean="0">
                                    <a:latin typeface="Cambria Math"/>
                                  </a:rPr>
                                  <m:t>𝑁</m:t>
                                </m:r>
                                <m:r>
                                  <a:rPr lang="ar-IQ" sz="18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ar-IQ" sz="1800" b="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15</m:t>
                                </m:r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14</m:t>
                                </m:r>
                              </m:oMath>
                            </m:oMathPara>
                          </a14:m>
                          <a:endParaRPr lang="ar-IQ" sz="1800" dirty="0"/>
                        </a:p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sz="1800" dirty="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ar-IQ" sz="1800" dirty="0" err="1" smtClean="0"/>
                            <a:t>لانحتاجه</a:t>
                          </a:r>
                          <a:endParaRPr sz="1800" dirty="0"/>
                        </a:p>
                      </a:txBody>
                      <a:tcPr marL="91450" marR="91450" marT="45725" marB="45725"/>
                    </a:tc>
                    <a:tc vMerge="1"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172" name="Google Shape;172;p24"/>
              <p:cNvGraphicFramePr/>
              <p:nvPr>
                <p:extLst>
                  <p:ext uri="{D42A27DB-BD31-4B8C-83A1-F6EECF244321}">
                    <p14:modId xmlns:p14="http://schemas.microsoft.com/office/powerpoint/2010/main" val="1801481279"/>
                  </p:ext>
                </p:extLst>
              </p:nvPr>
            </p:nvGraphicFramePr>
            <p:xfrm>
              <a:off x="372533" y="999066"/>
              <a:ext cx="8458225" cy="4978926"/>
            </p:xfrm>
            <a:graphic>
              <a:graphicData uri="http://schemas.openxmlformats.org/drawingml/2006/table">
                <a:tbl>
                  <a:tblPr firstRow="1" bandRow="1">
                    <a:noFill/>
                    <a:tableStyleId>{B8A251FA-FF3D-4E0C-928F-AAF03575E4D6}</a:tableStyleId>
                  </a:tblPr>
                  <a:tblGrid>
                    <a:gridCol w="1691650"/>
                    <a:gridCol w="1691650"/>
                    <a:gridCol w="1950725"/>
                    <a:gridCol w="1432550"/>
                    <a:gridCol w="1691650"/>
                  </a:tblGrid>
                  <a:tr h="914410"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 dirty="0" err="1"/>
                            <a:t>مصادر</a:t>
                          </a:r>
                          <a:r>
                            <a:rPr lang="en-US" sz="1800" dirty="0"/>
                            <a:t> </a:t>
                          </a:r>
                          <a:r>
                            <a:rPr lang="en-US" sz="1800" dirty="0" err="1"/>
                            <a:t>التباين</a:t>
                          </a:r>
                          <a:r>
                            <a:rPr lang="en-US" sz="1800" dirty="0"/>
                            <a:t> </a:t>
                          </a:r>
                          <a:endParaRPr sz="1800" dirty="0"/>
                        </a:p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 dirty="0"/>
                            <a:t>S.V</a:t>
                          </a:r>
                          <a:endParaRPr sz="1800" dirty="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مجموع المربعات </a:t>
                          </a:r>
                          <a:endParaRPr/>
                        </a:p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 S.S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درجات الحرية </a:t>
                          </a:r>
                          <a:endParaRPr sz="1800"/>
                        </a:p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df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متوسط المربعات </a:t>
                          </a:r>
                          <a:endParaRPr sz="1800"/>
                        </a:p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M.S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النسبة الفائية</a:t>
                          </a:r>
                          <a:endParaRPr sz="1800"/>
                        </a:p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f 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</a:tr>
                  <a:tr h="1176150"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 dirty="0" smtClean="0"/>
                            <a:t>b</a:t>
                          </a:r>
                          <a:endParaRPr sz="1800" dirty="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14.8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 marL="91450" marR="91450" marT="45725" marB="45725">
                        <a:blipFill rotWithShape="1">
                          <a:blip r:embed="rId3"/>
                          <a:stretch>
                            <a:fillRect l="-173438" t="-80311" r="-160313" b="-2455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 dirty="0" smtClean="0"/>
                            <a:t>7.4</a:t>
                          </a:r>
                          <a:endParaRPr sz="1800" dirty="0"/>
                        </a:p>
                      </a:txBody>
                      <a:tcPr marL="91450" marR="91450" marT="45725" marB="45725"/>
                    </a:tc>
                    <a:tc rowSpan="3"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 dirty="0" smtClean="0"/>
                            <a:t>F=8.222</a:t>
                          </a:r>
                          <a:endParaRPr sz="1800" dirty="0"/>
                        </a:p>
                      </a:txBody>
                      <a:tcPr marL="91450" marR="91450" marT="45725" marB="45725"/>
                    </a:tc>
                  </a:tr>
                  <a:tr h="1444175"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 dirty="0" smtClean="0"/>
                            <a:t>w</a:t>
                          </a:r>
                          <a:endParaRPr sz="1800" dirty="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10.8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 marL="91450" marR="91450" marT="45725" marB="45725">
                        <a:blipFill rotWithShape="1">
                          <a:blip r:embed="rId3"/>
                          <a:stretch>
                            <a:fillRect l="-173438" t="-146835" r="-160313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 dirty="0" smtClean="0"/>
                            <a:t>0.9</a:t>
                          </a:r>
                          <a:endParaRPr sz="1800" dirty="0"/>
                        </a:p>
                      </a:txBody>
                      <a:tcPr marL="91450" marR="91450" marT="45725" marB="45725"/>
                    </a:tc>
                    <a:tc vMerge="1"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/>
                    </a:tc>
                  </a:tr>
                  <a:tr h="1444191"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 dirty="0" smtClean="0"/>
                            <a:t>T</a:t>
                          </a:r>
                          <a:endParaRPr sz="1800" dirty="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 dirty="0" smtClean="0"/>
                            <a:t>25.6</a:t>
                          </a:r>
                          <a:endParaRPr sz="1800" dirty="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 marL="91450" marR="91450" marT="45725" marB="45725">
                        <a:blipFill rotWithShape="1">
                          <a:blip r:embed="rId3"/>
                          <a:stretch>
                            <a:fillRect l="-173438" t="-246835" r="-1603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ar-IQ" sz="1800" dirty="0" err="1" smtClean="0"/>
                            <a:t>لانحتاجه</a:t>
                          </a:r>
                          <a:endParaRPr sz="1800" dirty="0"/>
                        </a:p>
                      </a:txBody>
                      <a:tcPr marL="91450" marR="91450" marT="45725" marB="45725"/>
                    </a:tc>
                    <a:tc vMerge="1"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173" name="Google Shape;173;p24"/>
          <p:cNvSpPr txBox="1"/>
          <p:nvPr/>
        </p:nvSpPr>
        <p:spPr>
          <a:xfrm>
            <a:off x="1600200" y="457200"/>
            <a:ext cx="624840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نرسم جدول الاقتران (جدول تحليل التباين ) </a:t>
            </a:r>
            <a:endParaRPr sz="2400" b="1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5"/>
          <p:cNvSpPr txBox="1"/>
          <p:nvPr/>
        </p:nvSpPr>
        <p:spPr>
          <a:xfrm>
            <a:off x="4114800" y="2971800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25"/>
          <p:cNvSpPr txBox="1"/>
          <p:nvPr/>
        </p:nvSpPr>
        <p:spPr>
          <a:xfrm>
            <a:off x="484909" y="2209800"/>
            <a:ext cx="7696200" cy="1815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بما</a:t>
            </a:r>
            <a:r>
              <a:rPr lang="en-US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ان</a:t>
            </a:r>
            <a:r>
              <a:rPr lang="en-US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النسبة</a:t>
            </a:r>
            <a:r>
              <a:rPr lang="en-US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الفائية</a:t>
            </a:r>
            <a:r>
              <a:rPr lang="en-US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 </a:t>
            </a:r>
            <a:r>
              <a:rPr lang="en-US" sz="2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المحسوبة</a:t>
            </a:r>
            <a:r>
              <a:rPr lang="en-US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</a:t>
            </a:r>
            <a:r>
              <a:rPr lang="en-US" sz="2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8.222 </a:t>
            </a:r>
            <a:r>
              <a:rPr lang="ar-IQ" sz="2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اكبر من </a:t>
            </a:r>
            <a:r>
              <a:rPr lang="en-US" sz="2800" b="1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النسبة</a:t>
            </a:r>
            <a:r>
              <a:rPr lang="en-US" sz="2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الفائية</a:t>
            </a:r>
            <a:r>
              <a:rPr lang="en-US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الجدولية</a:t>
            </a:r>
            <a:r>
              <a:rPr lang="en-US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=6.93 </a:t>
            </a:r>
            <a:r>
              <a:rPr lang="en-US" sz="2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ar-IQ" sz="2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اذا</a:t>
            </a:r>
            <a:r>
              <a:rPr lang="en-US" sz="2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نرفض</a:t>
            </a:r>
            <a:r>
              <a:rPr lang="en-US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الفرض</a:t>
            </a:r>
            <a:r>
              <a:rPr lang="en-US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الصفري</a:t>
            </a:r>
            <a:r>
              <a:rPr lang="en-US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ونقبل</a:t>
            </a:r>
            <a:r>
              <a:rPr lang="en-US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الفرض</a:t>
            </a:r>
            <a:r>
              <a:rPr lang="en-US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البديل</a:t>
            </a:r>
            <a:r>
              <a:rPr lang="en-US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2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اي</a:t>
            </a:r>
            <a:r>
              <a:rPr lang="en-US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انه</a:t>
            </a:r>
            <a:r>
              <a:rPr lang="en-US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توجد</a:t>
            </a:r>
            <a:r>
              <a:rPr lang="en-US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فروقات</a:t>
            </a:r>
            <a:r>
              <a:rPr lang="en-US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بين</a:t>
            </a:r>
            <a:r>
              <a:rPr lang="en-US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متوسطات</a:t>
            </a:r>
            <a:r>
              <a:rPr lang="en-US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للمجموعات</a:t>
            </a:r>
            <a:r>
              <a:rPr lang="en-US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الثلاثة</a:t>
            </a:r>
            <a:r>
              <a:rPr lang="en-US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/>
        </p:nvSpPr>
        <p:spPr>
          <a:xfrm>
            <a:off x="1454727" y="1219062"/>
            <a:ext cx="6248400" cy="2353401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2633" t="-1812" r="-1169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93" name="Google Shape;93;p14"/>
          <p:cNvSpPr txBox="1"/>
          <p:nvPr/>
        </p:nvSpPr>
        <p:spPr>
          <a:xfrm>
            <a:off x="1454727" y="3518916"/>
            <a:ext cx="624840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خطوات الحل  </a:t>
            </a:r>
            <a:endParaRPr sz="2400" b="1" i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4"/>
          <p:cNvSpPr txBox="1"/>
          <p:nvPr/>
        </p:nvSpPr>
        <p:spPr>
          <a:xfrm>
            <a:off x="1454727" y="4724400"/>
            <a:ext cx="6248400" cy="1938992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t="-2200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95" name="Google Shape;95;p14"/>
          <p:cNvSpPr/>
          <p:nvPr/>
        </p:nvSpPr>
        <p:spPr>
          <a:xfrm>
            <a:off x="1219200" y="166438"/>
            <a:ext cx="632460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تحليل التباين الاحادي 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/>
          <p:nvPr/>
        </p:nvSpPr>
        <p:spPr>
          <a:xfrm>
            <a:off x="1454727" y="533400"/>
            <a:ext cx="62484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نربع عناصر كل مجموعة ونجد المجموع </a:t>
            </a: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5"/>
          <p:cNvSpPr txBox="1"/>
          <p:nvPr/>
        </p:nvSpPr>
        <p:spPr>
          <a:xfrm>
            <a:off x="1676400" y="1752600"/>
            <a:ext cx="624840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نجمع عناصر كل مجموعة ونجد المجموع </a:t>
            </a:r>
            <a:endParaRPr sz="2400" b="1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5"/>
          <p:cNvSpPr txBox="1"/>
          <p:nvPr/>
        </p:nvSpPr>
        <p:spPr>
          <a:xfrm>
            <a:off x="1461654" y="3200400"/>
            <a:ext cx="6248400" cy="304705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t="-1799" r="-1461" b="-3998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/>
          <p:nvPr/>
        </p:nvSpPr>
        <p:spPr>
          <a:xfrm>
            <a:off x="914400" y="533400"/>
            <a:ext cx="7100454" cy="172534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t="-2472" r="-1287" b="-6359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10" name="Google Shape;110;p16"/>
          <p:cNvSpPr txBox="1"/>
          <p:nvPr/>
        </p:nvSpPr>
        <p:spPr>
          <a:xfrm>
            <a:off x="762000" y="2362200"/>
            <a:ext cx="7543800" cy="1765612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t="-3111" r="-1129" b="-6573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11" name="Google Shape;111;p16"/>
          <p:cNvSpPr txBox="1"/>
          <p:nvPr/>
        </p:nvSpPr>
        <p:spPr>
          <a:xfrm>
            <a:off x="1766454" y="5221952"/>
            <a:ext cx="6248400" cy="1200329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l="-2926" t="-4568" r="-292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7"/>
          <p:cNvSpPr txBox="1"/>
          <p:nvPr/>
        </p:nvSpPr>
        <p:spPr>
          <a:xfrm>
            <a:off x="1454727" y="533400"/>
            <a:ext cx="624840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1" dirty="0" err="1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نعد</a:t>
            </a:r>
            <a:r>
              <a:rPr lang="en-US" sz="2400" b="1" i="1" dirty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 </a:t>
            </a:r>
            <a:r>
              <a:rPr lang="en-US" sz="2400" b="1" i="1" dirty="0" err="1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جدول</a:t>
            </a:r>
            <a:r>
              <a:rPr lang="en-US" sz="2400" b="1" i="1" dirty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 </a:t>
            </a:r>
            <a:r>
              <a:rPr lang="en-US" sz="2400" b="1" i="1" dirty="0" err="1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الاقتران</a:t>
            </a:r>
            <a:r>
              <a:rPr lang="en-US" sz="2400" b="1" i="1" dirty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 </a:t>
            </a:r>
            <a:r>
              <a:rPr lang="ar-IQ" sz="2400" b="1" i="1" dirty="0" smtClean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(</a:t>
            </a:r>
            <a:r>
              <a:rPr lang="en-US" sz="2400" b="1" i="1" dirty="0" err="1" smtClean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جدول</a:t>
            </a:r>
            <a:r>
              <a:rPr lang="en-US" sz="2400" b="1" i="1" dirty="0" smtClean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 </a:t>
            </a:r>
            <a:r>
              <a:rPr lang="en-US" sz="2400" b="1" i="1" dirty="0" err="1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تحليل</a:t>
            </a:r>
            <a:r>
              <a:rPr lang="en-US" sz="2400" b="1" i="1" dirty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 </a:t>
            </a:r>
            <a:r>
              <a:rPr lang="en-US" sz="2400" b="1" i="1" dirty="0" err="1" smtClean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التباين</a:t>
            </a:r>
            <a:r>
              <a:rPr lang="ar-IQ" sz="2400" b="1" i="1" dirty="0" smtClean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  <a:sym typeface="Calibri"/>
              </a:rPr>
              <a:t>)</a:t>
            </a:r>
            <a:endParaRPr sz="2400" dirty="0">
              <a:solidFill>
                <a:schemeClr val="dk1"/>
              </a:solidFill>
              <a:latin typeface="Arial" pitchFamily="34" charset="0"/>
              <a:ea typeface="Calibri"/>
              <a:cs typeface="Arial" pitchFamily="34" charset="0"/>
              <a:sym typeface="Calibri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18" name="Google Shape;118;p17"/>
              <p:cNvGraphicFramePr/>
              <p:nvPr>
                <p:extLst>
                  <p:ext uri="{D42A27DB-BD31-4B8C-83A1-F6EECF244321}">
                    <p14:modId xmlns:p14="http://schemas.microsoft.com/office/powerpoint/2010/main" val="1774055457"/>
                  </p:ext>
                </p:extLst>
              </p:nvPr>
            </p:nvGraphicFramePr>
            <p:xfrm>
              <a:off x="228600" y="1905000"/>
              <a:ext cx="8458225" cy="3093063"/>
            </p:xfrm>
            <a:graphic>
              <a:graphicData uri="http://schemas.openxmlformats.org/drawingml/2006/table">
                <a:tbl>
                  <a:tblPr firstRow="1" bandRow="1">
                    <a:noFill/>
                    <a:tableStyleId>{B8A251FA-FF3D-4E0C-928F-AAF03575E4D6}</a:tableStyleId>
                  </a:tblPr>
                  <a:tblGrid>
                    <a:gridCol w="1691650"/>
                    <a:gridCol w="2016750"/>
                    <a:gridCol w="1913467"/>
                    <a:gridCol w="1422400"/>
                    <a:gridCol w="1413958"/>
                  </a:tblGrid>
                  <a:tr h="640075"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 u="none" strike="noStrike" cap="none" dirty="0" err="1"/>
                            <a:t>مصادر</a:t>
                          </a:r>
                          <a:r>
                            <a:rPr lang="en-US" sz="1800" u="none" strike="noStrike" cap="none" dirty="0"/>
                            <a:t> </a:t>
                          </a:r>
                          <a:r>
                            <a:rPr lang="en-US" sz="1800" u="none" strike="noStrike" cap="none" dirty="0" err="1"/>
                            <a:t>التباين</a:t>
                          </a:r>
                          <a:r>
                            <a:rPr lang="en-US" sz="1800" u="none" strike="noStrike" cap="none" dirty="0"/>
                            <a:t> </a:t>
                          </a:r>
                          <a:endParaRPr sz="1800" dirty="0"/>
                        </a:p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 dirty="0"/>
                            <a:t>S.V</a:t>
                          </a:r>
                          <a:endParaRPr sz="1800" dirty="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مجموع المربعات </a:t>
                          </a:r>
                          <a:endParaRPr/>
                        </a:p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 S.S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درجات الحرية </a:t>
                          </a:r>
                          <a:endParaRPr sz="1800"/>
                        </a:p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df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متوسط المربعات </a:t>
                          </a:r>
                          <a:endParaRPr sz="1800"/>
                        </a:p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M.S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النسبة الفائية</a:t>
                          </a:r>
                          <a:endParaRPr sz="1800"/>
                        </a:p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f 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</a:tr>
                  <a:tr h="654950">
                    <a:tc>
                      <a:txBody>
                        <a:bodyPr/>
                        <a:lstStyle/>
                        <a:p>
                          <a:pPr marL="0" marR="0" lvl="0" indent="0" algn="r" rtl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ar-IQ" sz="1800" dirty="0" smtClean="0"/>
                            <a:t>بين المجموعات </a:t>
                          </a:r>
                          <a:r>
                            <a:rPr lang="en-US" sz="1800" dirty="0" smtClean="0"/>
                            <a:t>b</a:t>
                          </a:r>
                        </a:p>
                        <a:p>
                          <a:pPr marL="0" marR="0" lvl="0" indent="0" algn="r" rtl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sz="1800" dirty="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sz="1800" dirty="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IQ" sz="18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𝑑𝑓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𝑏</m:t>
                                    </m:r>
                                  </m:sub>
                                </m:sSub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sz="1800" dirty="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ar-IQ" sz="18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ar-IQ" sz="180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b="0" i="1" smtClean="0">
                                            <a:latin typeface="Cambria Math"/>
                                          </a:rPr>
                                          <m:t>𝑠</m:t>
                                        </m:r>
                                        <m:r>
                                          <a:rPr lang="en-US" sz="1800" b="0" i="1" smtClean="0">
                                            <a:latin typeface="Cambria Math"/>
                                          </a:rPr>
                                          <m:t>.</m:t>
                                        </m:r>
                                        <m:r>
                                          <a:rPr lang="en-US" sz="1800" b="0" i="1" smtClean="0">
                                            <a:latin typeface="Cambria Math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sz="1800" b="0" i="1" smtClean="0">
                                            <a:latin typeface="Cambria Math"/>
                                          </a:rPr>
                                          <m:t>𝑏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ar-IQ" sz="180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b="0" i="1" smtClean="0">
                                            <a:latin typeface="Cambria Math"/>
                                          </a:rPr>
                                          <m:t>𝑑𝑓</m:t>
                                        </m:r>
                                      </m:e>
                                      <m:sub>
                                        <m:r>
                                          <a:rPr lang="en-US" sz="1800" b="0" i="1" smtClean="0">
                                            <a:latin typeface="Cambria Math"/>
                                          </a:rPr>
                                          <m:t>𝑏</m:t>
                                        </m:r>
                                      </m:sub>
                                    </m:sSub>
                                  </m:den>
                                </m:f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sz="1800" dirty="0"/>
                        </a:p>
                      </a:txBody>
                      <a:tcPr marL="91450" marR="91450" marT="45725" marB="45725"/>
                    </a:tc>
                    <a:tc rowSpan="3"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ar-IQ" sz="18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ar-IQ" sz="180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b="0" i="1" smtClean="0">
                                            <a:latin typeface="Cambria Math"/>
                                          </a:rPr>
                                          <m:t>𝑀</m:t>
                                        </m:r>
                                        <m:r>
                                          <a:rPr lang="en-US" sz="1800" b="0" i="1" smtClean="0">
                                            <a:latin typeface="Cambria Math"/>
                                          </a:rPr>
                                          <m:t>.</m:t>
                                        </m:r>
                                        <m:r>
                                          <a:rPr lang="en-US" sz="1800" b="0" i="1" smtClean="0">
                                            <a:latin typeface="Cambria Math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sz="1800" b="0" i="1" smtClean="0">
                                            <a:latin typeface="Cambria Math"/>
                                          </a:rPr>
                                          <m:t>𝑏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ar-IQ" sz="180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b="0" i="1" smtClean="0">
                                            <a:latin typeface="Cambria Math"/>
                                          </a:rPr>
                                          <m:t>𝑀</m:t>
                                        </m:r>
                                        <m:r>
                                          <a:rPr lang="en-US" sz="1800" b="0" i="1" smtClean="0">
                                            <a:latin typeface="Cambria Math"/>
                                          </a:rPr>
                                          <m:t>.</m:t>
                                        </m:r>
                                        <m:r>
                                          <a:rPr lang="en-US" sz="1800" b="0" i="1" smtClean="0">
                                            <a:latin typeface="Cambria Math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sz="1800" b="0" i="1" smtClean="0">
                                            <a:latin typeface="Cambria Math"/>
                                          </a:rPr>
                                          <m:t>𝑤</m:t>
                                        </m:r>
                                      </m:sub>
                                    </m:sSub>
                                  </m:den>
                                </m:f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sz="1800" dirty="0"/>
                        </a:p>
                      </a:txBody>
                      <a:tcPr marL="91450" marR="91450" marT="45725" marB="45725"/>
                    </a:tc>
                  </a:tr>
                  <a:tr h="654950"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 dirty="0" smtClean="0"/>
                            <a:t>W</a:t>
                          </a:r>
                        </a:p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ar-IQ" sz="1800" dirty="0" smtClean="0"/>
                            <a:t>داخل المجموعات</a:t>
                          </a:r>
                          <a:r>
                            <a:rPr lang="ar-IQ" sz="1800" baseline="0" dirty="0" smtClean="0"/>
                            <a:t> </a:t>
                          </a:r>
                          <a:endParaRPr sz="1800" dirty="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IQ" sz="18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𝑑𝑓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𝑤</m:t>
                                    </m:r>
                                  </m:sub>
                                </m:sSub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18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𝑑𝑓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𝑇</m:t>
                                    </m:r>
                                  </m:sub>
                                </m:sSub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18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𝑑𝑓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sz="1800" dirty="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ar-IQ" sz="18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ar-IQ" sz="180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ar-IQ" sz="1800" b="0" i="1" smtClean="0">
                                            <a:latin typeface="Cambria Math"/>
                                          </a:rPr>
                                          <m:t>𝑠</m:t>
                                        </m:r>
                                        <m:r>
                                          <a:rPr lang="ar-IQ" sz="1800" b="0" i="1" smtClean="0">
                                            <a:latin typeface="Cambria Math"/>
                                          </a:rPr>
                                          <m:t>.</m:t>
                                        </m:r>
                                        <m:r>
                                          <a:rPr lang="ar-IQ" sz="1800" b="0" i="1" smtClean="0">
                                            <a:latin typeface="Cambria Math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sz="1800" b="0" i="1" smtClean="0">
                                            <a:latin typeface="Cambria Math"/>
                                          </a:rPr>
                                          <m:t>𝑤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ar-IQ" sz="180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ar-IQ" sz="1800" b="0" i="1" smtClean="0">
                                            <a:latin typeface="Cambria Math"/>
                                          </a:rPr>
                                          <m:t>𝑑𝑓</m:t>
                                        </m:r>
                                      </m:e>
                                      <m:sub>
                                        <m:r>
                                          <a:rPr lang="en-US" sz="1800" b="0" i="1" smtClean="0">
                                            <a:latin typeface="Cambria Math"/>
                                          </a:rPr>
                                          <m:t>𝑤</m:t>
                                        </m:r>
                                      </m:sub>
                                    </m:sSub>
                                  </m:den>
                                </m:f>
                                <m:r>
                                  <a:rPr lang="ar-IQ" sz="1800" b="0" i="1" smtClean="0">
                                    <a:latin typeface="Cambria Math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ar-IQ" sz="1800" dirty="0"/>
                        </a:p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sz="1800" dirty="0"/>
                        </a:p>
                      </a:txBody>
                      <a:tcPr marL="91450" marR="91450" marT="45725" marB="45725"/>
                    </a:tc>
                    <a:tc vMerge="1"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/>
                    </a:tc>
                  </a:tr>
                  <a:tr h="640075"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 dirty="0" smtClean="0"/>
                            <a:t>T</a:t>
                          </a:r>
                        </a:p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ar-IQ" sz="1800" dirty="0" smtClean="0"/>
                            <a:t>الكلي</a:t>
                          </a:r>
                          <a:endParaRPr sz="1800" dirty="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𝑇</m:t>
                                </m:r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18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𝑠</m:t>
                                    </m:r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.</m:t>
                                    </m:r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𝑏</m:t>
                                    </m:r>
                                  </m:sub>
                                </m:sSub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18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𝑠</m:t>
                                    </m:r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.</m:t>
                                    </m:r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𝑤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sz="1800" dirty="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IQ" sz="18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𝑑𝑓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𝑇</m:t>
                                    </m:r>
                                  </m:sub>
                                </m:sSub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𝑁</m:t>
                                </m:r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sz="1800" dirty="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ar-IQ" sz="1800" dirty="0" err="1" smtClean="0"/>
                            <a:t>لانحتاجه</a:t>
                          </a:r>
                          <a:endParaRPr sz="1800" dirty="0"/>
                        </a:p>
                      </a:txBody>
                      <a:tcPr marL="91450" marR="91450" marT="45725" marB="45725"/>
                    </a:tc>
                    <a:tc vMerge="1"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118" name="Google Shape;118;p17"/>
              <p:cNvGraphicFramePr/>
              <p:nvPr>
                <p:extLst>
                  <p:ext uri="{D42A27DB-BD31-4B8C-83A1-F6EECF244321}">
                    <p14:modId xmlns:p14="http://schemas.microsoft.com/office/powerpoint/2010/main" val="1774055457"/>
                  </p:ext>
                </p:extLst>
              </p:nvPr>
            </p:nvGraphicFramePr>
            <p:xfrm>
              <a:off x="228600" y="1905000"/>
              <a:ext cx="8458225" cy="3093063"/>
            </p:xfrm>
            <a:graphic>
              <a:graphicData uri="http://schemas.openxmlformats.org/drawingml/2006/table">
                <a:tbl>
                  <a:tblPr firstRow="1" bandRow="1">
                    <a:noFill/>
                    <a:tableStyleId>{B8A251FA-FF3D-4E0C-928F-AAF03575E4D6}</a:tableStyleId>
                  </a:tblPr>
                  <a:tblGrid>
                    <a:gridCol w="1691650"/>
                    <a:gridCol w="2016750"/>
                    <a:gridCol w="1913467"/>
                    <a:gridCol w="1422400"/>
                    <a:gridCol w="1413958"/>
                  </a:tblGrid>
                  <a:tr h="914410"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 u="none" strike="noStrike" cap="none" dirty="0" err="1"/>
                            <a:t>مصادر</a:t>
                          </a:r>
                          <a:r>
                            <a:rPr lang="en-US" sz="1800" u="none" strike="noStrike" cap="none" dirty="0"/>
                            <a:t> </a:t>
                          </a:r>
                          <a:r>
                            <a:rPr lang="en-US" sz="1800" u="none" strike="noStrike" cap="none" dirty="0" err="1"/>
                            <a:t>التباين</a:t>
                          </a:r>
                          <a:r>
                            <a:rPr lang="en-US" sz="1800" u="none" strike="noStrike" cap="none" dirty="0"/>
                            <a:t> </a:t>
                          </a:r>
                          <a:endParaRPr sz="1800" dirty="0"/>
                        </a:p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 dirty="0"/>
                            <a:t>S.V</a:t>
                          </a:r>
                          <a:endParaRPr sz="1800" dirty="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مجموع المربعات </a:t>
                          </a:r>
                          <a:endParaRPr/>
                        </a:p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 S.S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درجات الحرية </a:t>
                          </a:r>
                          <a:endParaRPr sz="1800"/>
                        </a:p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df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متوسط المربعات </a:t>
                          </a:r>
                          <a:endParaRPr sz="1800"/>
                        </a:p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M.S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النسبة الفائية</a:t>
                          </a:r>
                          <a:endParaRPr sz="1800"/>
                        </a:p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f 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</a:tr>
                  <a:tr h="654950">
                    <a:tc>
                      <a:txBody>
                        <a:bodyPr/>
                        <a:lstStyle/>
                        <a:p>
                          <a:pPr marL="0" marR="0" lvl="0" indent="0" algn="r" rtl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ar-IQ" sz="1800" dirty="0" smtClean="0"/>
                            <a:t>بين المجموعات </a:t>
                          </a:r>
                          <a:r>
                            <a:rPr lang="en-US" sz="1800" dirty="0" smtClean="0"/>
                            <a:t>b</a:t>
                          </a:r>
                        </a:p>
                        <a:p>
                          <a:pPr marL="0" marR="0" lvl="0" indent="0" algn="r" rtl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sz="1800" dirty="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sz="1800" dirty="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 marL="91450" marR="91450" marT="45725" marB="45725">
                        <a:blipFill rotWithShape="1">
                          <a:blip r:embed="rId3"/>
                          <a:stretch>
                            <a:fillRect l="-193949" t="-144860" r="-148408" b="-2485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 marL="91450" marR="91450" marT="45725" marB="45725">
                        <a:blipFill rotWithShape="1">
                          <a:blip r:embed="rId3"/>
                          <a:stretch>
                            <a:fillRect l="-396137" t="-144860" r="-100000" b="-248598"/>
                          </a:stretch>
                        </a:blipFill>
                      </a:tcPr>
                    </a:tc>
                    <a:tc rowSpan="3"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 marL="91450" marR="91450" marT="45725" marB="45725">
                        <a:blipFill rotWithShape="1">
                          <a:blip r:embed="rId3"/>
                          <a:stretch>
                            <a:fillRect l="-498276" t="-43417" r="-431" b="-4482"/>
                          </a:stretch>
                        </a:blipFill>
                      </a:tcPr>
                    </a:tc>
                  </a:tr>
                  <a:tr h="883613"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 dirty="0" smtClean="0"/>
                            <a:t>W</a:t>
                          </a:r>
                        </a:p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ar-IQ" sz="1800" dirty="0" smtClean="0"/>
                            <a:t>داخل المجموعات</a:t>
                          </a:r>
                          <a:r>
                            <a:rPr lang="ar-IQ" sz="1800" baseline="0" dirty="0" smtClean="0"/>
                            <a:t> </a:t>
                          </a:r>
                          <a:endParaRPr sz="1800" dirty="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 marL="91450" marR="91450" marT="45725" marB="45725">
                        <a:blipFill rotWithShape="1">
                          <a:blip r:embed="rId3"/>
                          <a:stretch>
                            <a:fillRect l="-193949" t="-180690" r="-148408" b="-8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 marL="91450" marR="91450" marT="45725" marB="45725">
                        <a:blipFill rotWithShape="1">
                          <a:blip r:embed="rId3"/>
                          <a:stretch>
                            <a:fillRect l="-396137" t="-180690" r="-100000" b="-83448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/>
                    </a:tc>
                  </a:tr>
                  <a:tr h="640090"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 dirty="0" smtClean="0"/>
                            <a:t>T</a:t>
                          </a:r>
                        </a:p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ar-IQ" sz="1800" dirty="0" smtClean="0"/>
                            <a:t>الكلي</a:t>
                          </a:r>
                          <a:endParaRPr sz="1800" dirty="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 marL="91450" marR="91450" marT="45725" marB="45725">
                        <a:blipFill rotWithShape="1">
                          <a:blip r:embed="rId3"/>
                          <a:stretch>
                            <a:fillRect l="-83988" t="-387619" r="-235650" b="-1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 marL="91450" marR="91450" marT="45725" marB="45725">
                        <a:blipFill rotWithShape="1">
                          <a:blip r:embed="rId3"/>
                          <a:stretch>
                            <a:fillRect l="-193949" t="-387619" r="-148408" b="-1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ar-IQ" sz="1800" dirty="0" err="1" smtClean="0"/>
                            <a:t>لانحتاجه</a:t>
                          </a:r>
                          <a:endParaRPr sz="1800" dirty="0"/>
                        </a:p>
                      </a:txBody>
                      <a:tcPr marL="91450" marR="91450" marT="45725" marB="45725"/>
                    </a:tc>
                    <a:tc vMerge="1"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119" name="Google Shape;119;p17"/>
          <p:cNvSpPr txBox="1"/>
          <p:nvPr/>
        </p:nvSpPr>
        <p:spPr>
          <a:xfrm>
            <a:off x="1447800" y="5181600"/>
            <a:ext cx="6248400" cy="105375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r="-1461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/>
          <p:nvPr/>
        </p:nvSpPr>
        <p:spPr>
          <a:xfrm>
            <a:off x="609600" y="2362200"/>
            <a:ext cx="8077200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لاستخراج النسبة الفائية الجدولية نحتاج الى درجة حرية افقية تمثلها b (درجة حرية مابين المجموعات ) ودرجة حرية عمودية تمثلها درجة حرية W (درجة حرية داخل المجموعات) تقاطع الدرجتين سوف يمثل قيمة النسبة الفائية الجدولية عند نسبة الدلالة المعطاة في السؤال .</a:t>
            </a:r>
            <a:endParaRPr sz="2400" b="1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0"/>
          <p:cNvSpPr txBox="1"/>
          <p:nvPr/>
        </p:nvSpPr>
        <p:spPr>
          <a:xfrm>
            <a:off x="1454726" y="533400"/>
            <a:ext cx="6851073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مثال </a:t>
            </a:r>
            <a:endParaRPr sz="3200" b="1" i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20"/>
          <p:cNvSpPr txBox="1"/>
          <p:nvPr/>
        </p:nvSpPr>
        <p:spPr>
          <a:xfrm>
            <a:off x="533400" y="1219200"/>
            <a:ext cx="8153400" cy="156966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t="-2723" r="-1121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graphicFrame>
        <p:nvGraphicFramePr>
          <p:cNvPr id="138" name="Google Shape;138;p20"/>
          <p:cNvGraphicFramePr/>
          <p:nvPr/>
        </p:nvGraphicFramePr>
        <p:xfrm>
          <a:off x="1607127" y="3810000"/>
          <a:ext cx="6096000" cy="2225100"/>
        </p:xfrm>
        <a:graphic>
          <a:graphicData uri="http://schemas.openxmlformats.org/drawingml/2006/table">
            <a:tbl>
              <a:tblPr firstRow="1" bandRow="1">
                <a:noFill/>
                <a:tableStyleId>{B8A251FA-FF3D-4E0C-928F-AAF03575E4D6}</a:tableStyleId>
              </a:tblPr>
              <a:tblGrid>
                <a:gridCol w="2032000"/>
                <a:gridCol w="2032000"/>
                <a:gridCol w="2032000"/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A1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A2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A3</a:t>
                      </a:r>
                      <a:endParaRPr sz="1800"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5</a:t>
                      </a:r>
                      <a:endParaRPr sz="1800"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4</a:t>
                      </a:r>
                      <a:endParaRPr sz="1800"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</a:t>
                      </a:r>
                      <a:endParaRPr sz="1800"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</a:t>
                      </a:r>
                      <a:endParaRPr sz="1800"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0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4</a:t>
                      </a:r>
                      <a:endParaRPr sz="180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1"/>
          <p:cNvSpPr txBox="1"/>
          <p:nvPr/>
        </p:nvSpPr>
        <p:spPr>
          <a:xfrm>
            <a:off x="1454726" y="533400"/>
            <a:ext cx="7190509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الحل  </a:t>
            </a:r>
            <a:endParaRPr sz="3200" b="1" i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21"/>
          <p:cNvSpPr txBox="1"/>
          <p:nvPr/>
        </p:nvSpPr>
        <p:spPr>
          <a:xfrm>
            <a:off x="872836" y="1510007"/>
            <a:ext cx="777240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نجد مجموع كل مجموعة ونربع عناصر كل مجموعة ونجد مجموع المربعات وكالتالي : </a:t>
            </a:r>
            <a:endParaRPr sz="2400" b="1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46" name="Google Shape;146;p21"/>
              <p:cNvGraphicFramePr/>
              <p:nvPr>
                <p:extLst>
                  <p:ext uri="{D42A27DB-BD31-4B8C-83A1-F6EECF244321}">
                    <p14:modId xmlns:p14="http://schemas.microsoft.com/office/powerpoint/2010/main" val="1378002583"/>
                  </p:ext>
                </p:extLst>
              </p:nvPr>
            </p:nvGraphicFramePr>
            <p:xfrm>
              <a:off x="1593272" y="2971800"/>
              <a:ext cx="6096000" cy="2871350"/>
            </p:xfrm>
            <a:graphic>
              <a:graphicData uri="http://schemas.openxmlformats.org/drawingml/2006/table">
                <a:tbl>
                  <a:tblPr firstRow="1" bandRow="1">
                    <a:noFill/>
                    <a:tableStyleId>{B8A251FA-FF3D-4E0C-928F-AAF03575E4D6}</a:tableStyleId>
                  </a:tblPr>
                  <a:tblGrid>
                    <a:gridCol w="1016000"/>
                    <a:gridCol w="1016000"/>
                    <a:gridCol w="1016000"/>
                    <a:gridCol w="1016000"/>
                    <a:gridCol w="1016000"/>
                    <a:gridCol w="1016000"/>
                  </a:tblGrid>
                  <a:tr h="646250">
                    <a:tc>
                      <a:txBody>
                        <a:bodyPr/>
                        <a:lstStyle/>
                        <a:p>
                          <a:pPr marL="0" marR="0" lvl="0" indent="0" algn="ctr" rtl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ar-IQ" sz="180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ar-IQ" sz="180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b="1" i="1" smtClean="0">
                                            <a:latin typeface="Cambria Math"/>
                                          </a:rPr>
                                          <m:t>𝑨</m:t>
                                        </m:r>
                                      </m:e>
                                      <m:sub>
                                        <m:r>
                                          <a:rPr lang="ar-IQ" sz="1800" b="1" i="1" smtClean="0">
                                            <a:latin typeface="Cambria Math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sz="1800" dirty="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ar-IQ" sz="18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ar-IQ" sz="1800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ar-IQ" sz="1800" i="1" smtClean="0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b="1" i="1" smtClean="0">
                                                <a:latin typeface="Cambria Math"/>
                                              </a:rPr>
                                              <m:t>𝑨</m:t>
                                            </m:r>
                                          </m:e>
                                          <m:sub>
                                            <m:r>
                                              <a:rPr lang="ar-IQ" sz="1800" b="1" i="1" smtClean="0">
                                                <a:latin typeface="Cambria Math"/>
                                              </a:rPr>
                                              <m:t>𝟏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  <m:sup>
                                    <m:r>
                                      <a:rPr lang="ar-IQ" sz="1800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sz="1800" dirty="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ar-IQ" sz="180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ar-IQ" sz="180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b="1" i="1" smtClean="0">
                                            <a:latin typeface="Cambria Math"/>
                                          </a:rPr>
                                          <m:t>𝑨</m:t>
                                        </m:r>
                                      </m:e>
                                      <m:sub>
                                        <m:r>
                                          <a:rPr lang="ar-IQ" sz="1800" b="1" i="1" smtClean="0"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sz="1800" dirty="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ar-IQ" sz="18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ar-IQ" sz="1800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ar-IQ" sz="1800" i="1" smtClean="0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b="1" i="1" smtClean="0">
                                                <a:latin typeface="Cambria Math"/>
                                              </a:rPr>
                                              <m:t>𝑨</m:t>
                                            </m:r>
                                          </m:e>
                                          <m:sub>
                                            <m:r>
                                              <a:rPr lang="ar-IQ" sz="1800" b="1" i="1" smtClean="0">
                                                <a:latin typeface="Cambria Math"/>
                                              </a:rPr>
                                              <m:t>𝟐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  <m:sup>
                                    <m:r>
                                      <a:rPr lang="ar-IQ" sz="1800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sz="1800" dirty="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ar-IQ" sz="180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ar-IQ" sz="180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ar-IQ" sz="1800" b="1" i="1" smtClean="0">
                                            <a:latin typeface="Cambria Math"/>
                                          </a:rPr>
                                          <m:t>𝑨</m:t>
                                        </m:r>
                                      </m:e>
                                      <m:sub>
                                        <m:r>
                                          <a:rPr lang="ar-IQ" sz="1800" b="1" i="1" smtClean="0">
                                            <a:latin typeface="Cambria Math"/>
                                          </a:rPr>
                                          <m:t>𝟑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ar-IQ" sz="1800" dirty="0"/>
                        </a:p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sz="1800" dirty="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ar-IQ" sz="18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ar-IQ" sz="1800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ar-IQ" sz="1800" i="1" smtClean="0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b="1" i="1" smtClean="0">
                                                <a:latin typeface="Cambria Math"/>
                                              </a:rPr>
                                              <m:t>𝑨</m:t>
                                            </m:r>
                                          </m:e>
                                          <m:sub>
                                            <m:r>
                                              <a:rPr lang="ar-IQ" sz="1800" b="1" i="1" smtClean="0">
                                                <a:latin typeface="Cambria Math"/>
                                              </a:rPr>
                                              <m:t>𝟑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  <m:sup>
                                    <m:r>
                                      <a:rPr lang="ar-IQ" sz="1800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sz="1800" dirty="0"/>
                        </a:p>
                      </a:txBody>
                      <a:tcPr marL="91450" marR="91450" marT="45725" marB="45725"/>
                    </a:tc>
                  </a:tr>
                  <a:tr h="370850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3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9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1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1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5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25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</a:tr>
                  <a:tr h="370850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2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4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1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1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4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16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</a:tr>
                  <a:tr h="370850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2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4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2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4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3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9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</a:tr>
                  <a:tr h="370850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1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1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2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4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3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9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</a:tr>
                  <a:tr h="370850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0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0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3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9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4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16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</a:tr>
                  <a:tr h="370850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Sum=8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Sum=18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Sum=9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Sum=19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Sum=19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Sum=75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146" name="Google Shape;146;p21"/>
              <p:cNvGraphicFramePr/>
              <p:nvPr>
                <p:extLst>
                  <p:ext uri="{D42A27DB-BD31-4B8C-83A1-F6EECF244321}">
                    <p14:modId xmlns:p14="http://schemas.microsoft.com/office/powerpoint/2010/main" val="1378002583"/>
                  </p:ext>
                </p:extLst>
              </p:nvPr>
            </p:nvGraphicFramePr>
            <p:xfrm>
              <a:off x="1593272" y="2971800"/>
              <a:ext cx="6096000" cy="2871350"/>
            </p:xfrm>
            <a:graphic>
              <a:graphicData uri="http://schemas.openxmlformats.org/drawingml/2006/table">
                <a:tbl>
                  <a:tblPr firstRow="1" bandRow="1">
                    <a:noFill/>
                    <a:tableStyleId>{B8A251FA-FF3D-4E0C-928F-AAF03575E4D6}</a:tableStyleId>
                  </a:tblPr>
                  <a:tblGrid>
                    <a:gridCol w="1016000"/>
                    <a:gridCol w="1016000"/>
                    <a:gridCol w="1016000"/>
                    <a:gridCol w="1016000"/>
                    <a:gridCol w="1016000"/>
                    <a:gridCol w="1016000"/>
                  </a:tblGrid>
                  <a:tr h="646250"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 marL="91450" marR="91450" marT="45725" marB="45725">
                        <a:blipFill rotWithShape="1">
                          <a:blip r:embed="rId3"/>
                          <a:stretch>
                            <a:fillRect t="-4717" r="-499401" b="-3584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 marL="91450" marR="91450" marT="45725" marB="45725">
                        <a:blipFill rotWithShape="1">
                          <a:blip r:embed="rId3"/>
                          <a:stretch>
                            <a:fillRect l="-100602" t="-4717" r="-402410" b="-3584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 marL="91450" marR="91450" marT="45725" marB="45725">
                        <a:blipFill rotWithShape="1">
                          <a:blip r:embed="rId3"/>
                          <a:stretch>
                            <a:fillRect l="-199401" t="-4717" r="-300000" b="-3584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 marL="91450" marR="91450" marT="45725" marB="45725">
                        <a:blipFill rotWithShape="1">
                          <a:blip r:embed="rId3"/>
                          <a:stretch>
                            <a:fillRect l="-299401" t="-4717" r="-200000" b="-3584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 marL="91450" marR="91450" marT="45725" marB="45725">
                        <a:blipFill rotWithShape="1">
                          <a:blip r:embed="rId3"/>
                          <a:stretch>
                            <a:fillRect l="-401807" t="-4717" r="-101205" b="-3584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 marL="91450" marR="91450" marT="45725" marB="45725">
                        <a:blipFill rotWithShape="1">
                          <a:blip r:embed="rId3"/>
                          <a:stretch>
                            <a:fillRect l="-498802" t="-4717" r="-599" b="-358491"/>
                          </a:stretch>
                        </a:blipFill>
                      </a:tcPr>
                    </a:tc>
                  </a:tr>
                  <a:tr h="370850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3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9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1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1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5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25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</a:tr>
                  <a:tr h="370850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2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4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1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1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4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16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</a:tr>
                  <a:tr h="370850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2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4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2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4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3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9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</a:tr>
                  <a:tr h="370850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1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1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2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4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3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9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</a:tr>
                  <a:tr h="370850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0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0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3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9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4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16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</a:tr>
                  <a:tr h="370850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Sum=8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Sum=18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Sum=9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Sum=19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Sum=19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/>
                            <a:t>Sum=75</a:t>
                          </a:r>
                          <a:endParaRPr sz="1800"/>
                        </a:p>
                      </a:txBody>
                      <a:tcPr marL="91450" marR="91450" marT="45725" marB="45725"/>
                    </a:tc>
                  </a:tr>
                </a:tbl>
              </a:graphicData>
            </a:graphic>
          </p:graphicFrame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2"/>
          <p:cNvSpPr txBox="1"/>
          <p:nvPr/>
        </p:nvSpPr>
        <p:spPr>
          <a:xfrm>
            <a:off x="1454727" y="533400"/>
            <a:ext cx="6248400" cy="83099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t="-6617" r="-1461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53" name="Google Shape;153;p22"/>
          <p:cNvSpPr txBox="1"/>
          <p:nvPr/>
        </p:nvSpPr>
        <p:spPr>
          <a:xfrm>
            <a:off x="1607127" y="1066800"/>
            <a:ext cx="6248400" cy="1233094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t="-4453" r="-1461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54" name="Google Shape;154;p22"/>
          <p:cNvSpPr txBox="1"/>
          <p:nvPr/>
        </p:nvSpPr>
        <p:spPr>
          <a:xfrm>
            <a:off x="1572490" y="2438400"/>
            <a:ext cx="6248400" cy="830997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t="-6617" r="-1461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55" name="Google Shape;155;p22"/>
          <p:cNvSpPr txBox="1"/>
          <p:nvPr/>
        </p:nvSpPr>
        <p:spPr>
          <a:xfrm>
            <a:off x="1433945" y="3103142"/>
            <a:ext cx="6698673" cy="986680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56" name="Google Shape;156;p22"/>
          <p:cNvSpPr txBox="1"/>
          <p:nvPr/>
        </p:nvSpPr>
        <p:spPr>
          <a:xfrm>
            <a:off x="1586345" y="4196593"/>
            <a:ext cx="65670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نجد مجموع المربعات بين المجموعات b</a:t>
            </a:r>
            <a:endParaRPr sz="2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22"/>
          <p:cNvSpPr txBox="1"/>
          <p:nvPr/>
        </p:nvSpPr>
        <p:spPr>
          <a:xfrm>
            <a:off x="997527" y="5029200"/>
            <a:ext cx="7162800" cy="1396280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419</Words>
  <Application>Microsoft Office PowerPoint</Application>
  <PresentationFormat>عرض على الشاشة (3:4)‏</PresentationFormat>
  <Paragraphs>141</Paragraphs>
  <Slides>12</Slides>
  <Notes>12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lenovo</dc:creator>
  <cp:lastModifiedBy>Maher</cp:lastModifiedBy>
  <cp:revision>7</cp:revision>
  <dcterms:modified xsi:type="dcterms:W3CDTF">2021-05-08T17:41:34Z</dcterms:modified>
</cp:coreProperties>
</file>